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9" r:id="rId2"/>
    <p:sldId id="300" r:id="rId3"/>
    <p:sldId id="270" r:id="rId4"/>
    <p:sldId id="257" r:id="rId5"/>
    <p:sldId id="271" r:id="rId6"/>
    <p:sldId id="29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73" r:id="rId25"/>
    <p:sldId id="292" r:id="rId26"/>
    <p:sldId id="294" r:id="rId27"/>
    <p:sldId id="295" r:id="rId28"/>
    <p:sldId id="260" r:id="rId29"/>
    <p:sldId id="262" r:id="rId30"/>
    <p:sldId id="301" r:id="rId31"/>
    <p:sldId id="296" r:id="rId32"/>
    <p:sldId id="263" r:id="rId33"/>
    <p:sldId id="266" r:id="rId34"/>
    <p:sldId id="272" r:id="rId35"/>
    <p:sldId id="264" r:id="rId36"/>
    <p:sldId id="298" r:id="rId37"/>
    <p:sldId id="269" r:id="rId38"/>
    <p:sldId id="297" r:id="rId39"/>
    <p:sldId id="26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946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29817-935D-43DC-8A45-3D0469B09F4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388E5-1B8F-4854-A8F3-F9568767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7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8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2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911" y="116632"/>
            <a:ext cx="8640960" cy="3816424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           </a:t>
            </a:r>
            <a:r>
              <a:rPr lang="en-GB" sz="2400" dirty="0" err="1"/>
              <a:t>Motilal</a:t>
            </a:r>
            <a:r>
              <a:rPr lang="en-GB" sz="2400" dirty="0"/>
              <a:t> Nehru National Institute of Technology, Allahabad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Project on</a:t>
            </a:r>
            <a:br>
              <a:rPr lang="en-GB" sz="2400" dirty="0"/>
            </a:br>
            <a:r>
              <a:rPr lang="en-GB" b="1" dirty="0">
                <a:latin typeface="Algerian" pitchFamily="82" charset="0"/>
              </a:rPr>
              <a:t>FRACTALS</a:t>
            </a:r>
            <a:br>
              <a:rPr lang="en-GB" sz="2400" dirty="0"/>
            </a:br>
            <a:br>
              <a:rPr lang="en-GB" sz="2400" dirty="0"/>
            </a:br>
            <a:r>
              <a:rPr lang="en-IN" sz="2400" b="1" dirty="0"/>
              <a:t>Course:</a:t>
            </a:r>
            <a:r>
              <a:rPr lang="en-IN" sz="2400" dirty="0"/>
              <a:t> MCA I Semester – </a:t>
            </a:r>
            <a:r>
              <a:rPr lang="en-IN" sz="2400" i="1" dirty="0"/>
              <a:t>Programming and Problem Solving</a:t>
            </a:r>
            <a:br>
              <a:rPr lang="en-GB" sz="2400" dirty="0"/>
            </a:b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528" y="3861048"/>
            <a:ext cx="8496944" cy="2016224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To</a:t>
            </a:r>
            <a:r>
              <a:rPr lang="en-GB" b="1" dirty="0"/>
              <a:t>:</a:t>
            </a:r>
            <a:r>
              <a:rPr lang="en-GB" dirty="0"/>
              <a:t> Prof. M.M. Gore</a:t>
            </a:r>
            <a:br>
              <a:rPr lang="en-GB" dirty="0"/>
            </a:b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Team Leader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Dibyendu</a:t>
            </a:r>
            <a:r>
              <a:rPr lang="en-GB" dirty="0"/>
              <a:t> Das (2025CA031)</a:t>
            </a:r>
          </a:p>
          <a:p>
            <a:pPr algn="l">
              <a:lnSpc>
                <a:spcPct val="150000"/>
              </a:lnSpc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Course</a:t>
            </a:r>
            <a:r>
              <a:rPr lang="en-IN" b="1" dirty="0"/>
              <a:t>:</a:t>
            </a:r>
            <a:r>
              <a:rPr lang="en-IN" dirty="0"/>
              <a:t> MCA 1st Semester  </a:t>
            </a:r>
          </a:p>
          <a:p>
            <a:pPr algn="l">
              <a:lnSpc>
                <a:spcPct val="150000"/>
              </a:lnSpc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Subject</a:t>
            </a:r>
            <a:r>
              <a:rPr lang="en-IN" b="1" dirty="0"/>
              <a:t>:</a:t>
            </a:r>
            <a:r>
              <a:rPr lang="en-IN" dirty="0"/>
              <a:t> </a:t>
            </a:r>
            <a:r>
              <a:rPr lang="en-IN" i="1" dirty="0"/>
              <a:t>Programming and Problem Solving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7" y="576064"/>
            <a:ext cx="993161" cy="13407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04906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03213-05B6-D051-8FB4-48CA691E8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3453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DDC3F-3642-7BCF-879C-0CB37EFB5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9424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CE3CB-A9D5-65D2-142E-7B94BDC8D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56665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5D235-42A6-4400-821C-D1A04125E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6692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657C8-C549-4ECB-26CA-3105C7CF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4610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4416A-B7A9-1241-7FF8-0A4BE9909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6246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169AB-9C27-AB15-AF31-702A9E7B7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28746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A2152-15F2-7667-F1AC-9FBB2DDE8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6107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2012D-3EFA-BCB9-BC45-F6220984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8461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DB61E-8DCA-1133-E5AC-72EAEA44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3829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7"/>
            <a:ext cx="7387208" cy="794057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Team Members: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556792"/>
            <a:ext cx="7416824" cy="4176464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Dibyendu Das (Leader)</a:t>
            </a:r>
          </a:p>
          <a:p>
            <a:r>
              <a:rPr lang="en-IN" dirty="0"/>
              <a:t>Manish Kumar (Co-Leader)</a:t>
            </a:r>
          </a:p>
          <a:p>
            <a:r>
              <a:rPr lang="en-IN" dirty="0"/>
              <a:t>Amit </a:t>
            </a:r>
            <a:r>
              <a:rPr lang="en-IN" dirty="0" err="1"/>
              <a:t>Singhad</a:t>
            </a:r>
            <a:r>
              <a:rPr lang="en-IN" dirty="0"/>
              <a:t> </a:t>
            </a:r>
          </a:p>
          <a:p>
            <a:r>
              <a:rPr lang="en-IN" dirty="0" err="1"/>
              <a:t>Divyajeet</a:t>
            </a:r>
            <a:r>
              <a:rPr lang="en-IN" dirty="0"/>
              <a:t> </a:t>
            </a:r>
          </a:p>
          <a:p>
            <a:r>
              <a:rPr lang="en-IN" dirty="0" err="1"/>
              <a:t>Jitendra</a:t>
            </a:r>
            <a:r>
              <a:rPr lang="en-IN" dirty="0"/>
              <a:t> Singh </a:t>
            </a:r>
            <a:r>
              <a:rPr lang="en-IN" dirty="0" err="1"/>
              <a:t>Parmar</a:t>
            </a:r>
            <a:r>
              <a:rPr lang="en-IN" dirty="0"/>
              <a:t> </a:t>
            </a:r>
          </a:p>
          <a:p>
            <a:r>
              <a:rPr lang="en-IN" dirty="0" err="1"/>
              <a:t>Mohd</a:t>
            </a:r>
            <a:r>
              <a:rPr lang="en-IN" dirty="0"/>
              <a:t> </a:t>
            </a:r>
            <a:r>
              <a:rPr lang="en-IN" dirty="0" err="1"/>
              <a:t>Sufiyan</a:t>
            </a:r>
            <a:endParaRPr lang="en-IN" dirty="0"/>
          </a:p>
          <a:p>
            <a:r>
              <a:rPr lang="en-IN" dirty="0" err="1"/>
              <a:t>Piyush</a:t>
            </a:r>
            <a:r>
              <a:rPr lang="en-IN" dirty="0"/>
              <a:t> </a:t>
            </a:r>
            <a:r>
              <a:rPr lang="en-IN" dirty="0" err="1"/>
              <a:t>Gautam</a:t>
            </a:r>
            <a:endParaRPr lang="en-IN" dirty="0"/>
          </a:p>
          <a:p>
            <a:r>
              <a:rPr lang="en-IN" dirty="0" err="1"/>
              <a:t>Rajdeep</a:t>
            </a:r>
            <a:r>
              <a:rPr lang="en-IN" dirty="0"/>
              <a:t> Gupta</a:t>
            </a:r>
          </a:p>
          <a:p>
            <a:r>
              <a:rPr lang="en-IN" dirty="0"/>
              <a:t>Rajeev </a:t>
            </a:r>
            <a:r>
              <a:rPr lang="en-IN" dirty="0" err="1"/>
              <a:t>Tirkey</a:t>
            </a:r>
            <a:endParaRPr lang="en-IN" dirty="0"/>
          </a:p>
          <a:p>
            <a:r>
              <a:rPr lang="en-IN" dirty="0" err="1"/>
              <a:t>Shri</a:t>
            </a:r>
            <a:r>
              <a:rPr lang="en-IN" dirty="0"/>
              <a:t> </a:t>
            </a:r>
            <a:r>
              <a:rPr lang="en-IN" dirty="0" err="1"/>
              <a:t>Krishan</a:t>
            </a:r>
            <a:r>
              <a:rPr lang="en-IN" dirty="0"/>
              <a:t> </a:t>
            </a:r>
          </a:p>
          <a:p>
            <a:r>
              <a:rPr lang="en-IN" dirty="0" err="1"/>
              <a:t>Smruti</a:t>
            </a:r>
            <a:r>
              <a:rPr lang="en-IN" dirty="0"/>
              <a:t> </a:t>
            </a:r>
            <a:r>
              <a:rPr lang="en-IN" dirty="0" err="1"/>
              <a:t>Ranjan</a:t>
            </a:r>
            <a:r>
              <a:rPr lang="en-IN" dirty="0"/>
              <a:t> </a:t>
            </a:r>
            <a:r>
              <a:rPr lang="en-IN" dirty="0" err="1"/>
              <a:t>Behera</a:t>
            </a:r>
            <a:endParaRPr lang="en-IN" dirty="0"/>
          </a:p>
          <a:p>
            <a:r>
              <a:rPr lang="en-IN" dirty="0" err="1"/>
              <a:t>Sumit</a:t>
            </a:r>
            <a:r>
              <a:rPr lang="en-IN" dirty="0"/>
              <a:t> Raj </a:t>
            </a:r>
            <a:r>
              <a:rPr lang="en-IN" dirty="0" err="1"/>
              <a:t>Chaudhary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20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270E4-C017-CD99-0162-B4862FEC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3277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37697-B5A1-2B8C-945A-50A8246A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1275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F0BAA-FCAC-4BBE-654F-FBE8983C0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6400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F8EE1-6ED3-0E17-875E-449DAC6E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8512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87DB9-B366-F949-77FA-F4FD435F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33" y="1123950"/>
            <a:ext cx="8195733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FB899-2382-606E-23FE-88F44658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21194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0F17AB-A2D4-980C-7C16-D3EF6276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37"/>
          <a:stretch>
            <a:fillRect/>
          </a:stretch>
        </p:blipFill>
        <p:spPr>
          <a:xfrm>
            <a:off x="689208" y="504630"/>
            <a:ext cx="10813583" cy="602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269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9AF50F-A4B5-9770-5B3A-52B7C16B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83" y="486512"/>
            <a:ext cx="7846634" cy="588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85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73" y="778788"/>
            <a:ext cx="34286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>
                <a:latin typeface="Arial Black" panose="020B0A04020102020204" pitchFamily="34" charset="0"/>
              </a:rPr>
              <a:t>Algorithm (Flow)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0AE545-DD62-4B45-B956-17967DF1B7B0}"/>
              </a:ext>
            </a:extLst>
          </p:cNvPr>
          <p:cNvSpPr txBox="1">
            <a:spLocks/>
          </p:cNvSpPr>
          <p:nvPr/>
        </p:nvSpPr>
        <p:spPr>
          <a:xfrm>
            <a:off x="896773" y="1412776"/>
            <a:ext cx="6743547" cy="28137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IN" sz="1800" dirty="0"/>
              <a:t>Initialize parameters — width, height, max iterations.</a:t>
            </a:r>
          </a:p>
          <a:p>
            <a:r>
              <a:rPr lang="en-IN" sz="1800" dirty="0"/>
              <a:t>Loop over each pixel on the screen.</a:t>
            </a:r>
          </a:p>
          <a:p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r>
              <a:rPr lang="en-IN" sz="1800" dirty="0"/>
              <a:t>Apply iteration: z = z² + c.</a:t>
            </a:r>
          </a:p>
          <a:p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7178-1F06-8989-D9A7-4EC3C7C2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87" y="579120"/>
            <a:ext cx="3799840" cy="5699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368" y="226923"/>
            <a:ext cx="14353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Snippet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368" y="822960"/>
            <a:ext cx="57099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// Escape-time function</a:t>
            </a:r>
            <a:endParaRPr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int </a:t>
            </a:r>
            <a:r>
              <a:rPr lang="en-US" sz="1200" dirty="0" err="1"/>
              <a:t>mandelbrot</a:t>
            </a:r>
            <a:r>
              <a:rPr lang="en-US" sz="1200" dirty="0"/>
              <a:t>(double complex c)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double complex z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int n = 0;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while (cabs(z) &lt;= 2.0 &amp;&amp; n &lt; MAX_ITER)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z = z*z + c; // z = f(</a:t>
            </a:r>
            <a:r>
              <a:rPr lang="en-US" sz="1200" dirty="0" err="1"/>
              <a:t>z,c</a:t>
            </a:r>
            <a:r>
              <a:rPr lang="en-US" sz="1200" dirty="0"/>
              <a:t>)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n++;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return (n == MAX_ITER);   // 1 = inside, 0 = outside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C4685-E358-226D-7DF5-7D3032F5F5EE}"/>
              </a:ext>
            </a:extLst>
          </p:cNvPr>
          <p:cNvSpPr txBox="1"/>
          <p:nvPr/>
        </p:nvSpPr>
        <p:spPr>
          <a:xfrm>
            <a:off x="454368" y="3386298"/>
            <a:ext cx="64515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for (int </a:t>
            </a:r>
            <a:r>
              <a:rPr lang="en-US" sz="1200" dirty="0" err="1"/>
              <a:t>py</a:t>
            </a:r>
            <a:r>
              <a:rPr lang="en-US" sz="1200" dirty="0"/>
              <a:t> = 0; </a:t>
            </a:r>
            <a:r>
              <a:rPr lang="en-US" sz="1200" dirty="0" err="1"/>
              <a:t>py</a:t>
            </a:r>
            <a:r>
              <a:rPr lang="en-US" sz="1200" dirty="0"/>
              <a:t> &lt; HEIGHT; </a:t>
            </a:r>
            <a:r>
              <a:rPr lang="en-US" sz="1200" dirty="0" err="1"/>
              <a:t>py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for (int </a:t>
            </a:r>
            <a:r>
              <a:rPr lang="en-US" sz="1200" dirty="0" err="1"/>
              <a:t>px</a:t>
            </a:r>
            <a:r>
              <a:rPr lang="en-US" sz="1200" dirty="0"/>
              <a:t> = 0; </a:t>
            </a:r>
            <a:r>
              <a:rPr lang="en-US" sz="1200" dirty="0" err="1"/>
              <a:t>px</a:t>
            </a:r>
            <a:r>
              <a:rPr lang="en-US" sz="1200" dirty="0"/>
              <a:t> &lt; WIDTH; </a:t>
            </a:r>
            <a:r>
              <a:rPr lang="en-US" sz="1200" dirty="0" err="1"/>
              <a:t>px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x = </a:t>
            </a:r>
            <a:r>
              <a:rPr lang="en-US" sz="1200" dirty="0" err="1"/>
              <a:t>x_min</a:t>
            </a:r>
            <a:r>
              <a:rPr lang="en-US" sz="1200" dirty="0"/>
              <a:t> + (</a:t>
            </a:r>
            <a:r>
              <a:rPr lang="en-US" sz="1200" dirty="0" err="1"/>
              <a:t>x_max</a:t>
            </a:r>
            <a:r>
              <a:rPr lang="en-US" sz="1200" dirty="0"/>
              <a:t> - </a:t>
            </a:r>
            <a:r>
              <a:rPr lang="en-US" sz="1200" dirty="0" err="1"/>
              <a:t>x_min</a:t>
            </a:r>
            <a:r>
              <a:rPr lang="en-US" sz="1200" dirty="0"/>
              <a:t>) * </a:t>
            </a:r>
            <a:r>
              <a:rPr lang="en-US" sz="1200" dirty="0" err="1"/>
              <a:t>px</a:t>
            </a:r>
            <a:r>
              <a:rPr lang="en-US" sz="1200" dirty="0"/>
              <a:t> / (WIDTH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y = </a:t>
            </a:r>
            <a:r>
              <a:rPr lang="en-US" sz="1200" dirty="0" err="1"/>
              <a:t>y_min</a:t>
            </a:r>
            <a:r>
              <a:rPr lang="en-US" sz="1200" dirty="0"/>
              <a:t> + (</a:t>
            </a:r>
            <a:r>
              <a:rPr lang="en-US" sz="1200" dirty="0" err="1"/>
              <a:t>y_max</a:t>
            </a:r>
            <a:r>
              <a:rPr lang="en-US" sz="1200" dirty="0"/>
              <a:t> - </a:t>
            </a:r>
            <a:r>
              <a:rPr lang="en-US" sz="1200" dirty="0" err="1"/>
              <a:t>y_min</a:t>
            </a:r>
            <a:r>
              <a:rPr lang="en-US" sz="1200" dirty="0"/>
              <a:t>) * </a:t>
            </a:r>
            <a:r>
              <a:rPr lang="en-US" sz="1200" dirty="0" err="1"/>
              <a:t>py</a:t>
            </a:r>
            <a:r>
              <a:rPr lang="en-US" sz="1200" dirty="0"/>
              <a:t> / (HEIGHT - 1);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complex c = x + y * I;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int inside = </a:t>
            </a:r>
            <a:r>
              <a:rPr lang="en-US" sz="1200" dirty="0" err="1"/>
              <a:t>mandelbrot</a:t>
            </a:r>
            <a:r>
              <a:rPr lang="en-US" sz="1200" dirty="0"/>
              <a:t>(c);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inside ? "0" : "1");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"\n");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06B66-1A49-D480-C357-7149ABB17F09}"/>
              </a:ext>
            </a:extLst>
          </p:cNvPr>
          <p:cNvSpPr txBox="1"/>
          <p:nvPr/>
        </p:nvSpPr>
        <p:spPr>
          <a:xfrm>
            <a:off x="8267408" y="226923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EB42E-497C-D4B3-2A5B-68448B28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50" y="828040"/>
            <a:ext cx="5067739" cy="523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4"/>
            <a:ext cx="4528167" cy="6792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4913505" y="2701698"/>
            <a:ext cx="5336868" cy="1075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6000" b="1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FRACTALS</a:t>
            </a:r>
            <a:endParaRPr lang="en-US" sz="2781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5028EF4-9670-9004-62CC-7B021BF56EE0}"/>
              </a:ext>
            </a:extLst>
          </p:cNvPr>
          <p:cNvSpPr/>
          <p:nvPr/>
        </p:nvSpPr>
        <p:spPr>
          <a:xfrm>
            <a:off x="4913505" y="34289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Exploring the infinite complexity of the Mandelbrot, Julia, and Tricorn sets through escape-time algorithms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12A92-B0A6-BA27-0675-2EADEB45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96" y="3428999"/>
            <a:ext cx="5680548" cy="3189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BDCA4-DB4B-106E-FF73-BC16248C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50" y="301430"/>
            <a:ext cx="5815994" cy="2807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AE769-F919-7921-7C8A-2F0E5EB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037" r="4908" b="53065"/>
          <a:stretch>
            <a:fillRect/>
          </a:stretch>
        </p:blipFill>
        <p:spPr>
          <a:xfrm>
            <a:off x="532979" y="226915"/>
            <a:ext cx="5347503" cy="2956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7AEC1-0996-EB92-FE04-9992FE99D0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823" b="20958"/>
          <a:stretch>
            <a:fillRect/>
          </a:stretch>
        </p:blipFill>
        <p:spPr>
          <a:xfrm>
            <a:off x="532979" y="3378998"/>
            <a:ext cx="5347503" cy="31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8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65" y="472480"/>
            <a:ext cx="429597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in C</a:t>
            </a:r>
            <a:endParaRPr lang="en-US" sz="3375" dirty="0"/>
          </a:p>
        </p:txBody>
      </p:sp>
      <p:sp>
        <p:nvSpPr>
          <p:cNvPr id="3" name="Text 1"/>
          <p:cNvSpPr/>
          <p:nvPr/>
        </p:nvSpPr>
        <p:spPr>
          <a:xfrm>
            <a:off x="601365" y="1438870"/>
            <a:ext cx="2577505" cy="32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1365" y="1932782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C99 standard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601365" y="2267843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headers: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stdio.h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complex.h</a:t>
            </a:r>
            <a:endParaRPr lang="en-US" sz="1333" dirty="0"/>
          </a:p>
        </p:txBody>
      </p:sp>
      <p:sp>
        <p:nvSpPr>
          <p:cNvPr id="6" name="Text 4"/>
          <p:cNvSpPr/>
          <p:nvPr/>
        </p:nvSpPr>
        <p:spPr>
          <a:xfrm>
            <a:off x="601365" y="2602905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 format:</a:t>
            </a:r>
            <a:r>
              <a:rPr lang="en-US" sz="1333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TXT (text file)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601365" y="2937967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command:</a:t>
            </a:r>
            <a:endParaRPr lang="en-US" sz="1333" dirty="0"/>
          </a:p>
        </p:txBody>
      </p:sp>
      <p:sp>
        <p:nvSpPr>
          <p:cNvPr id="8" name="Shape 6"/>
          <p:cNvSpPr/>
          <p:nvPr/>
        </p:nvSpPr>
        <p:spPr>
          <a:xfrm>
            <a:off x="601365" y="3406180"/>
            <a:ext cx="5285085" cy="1082378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9" name="Shape 7"/>
          <p:cNvSpPr/>
          <p:nvPr/>
        </p:nvSpPr>
        <p:spPr>
          <a:xfrm>
            <a:off x="592832" y="3406180"/>
            <a:ext cx="5302151" cy="1082378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10" name="Text 8"/>
          <p:cNvSpPr/>
          <p:nvPr/>
        </p:nvSpPr>
        <p:spPr>
          <a:xfrm>
            <a:off x="764580" y="3534966"/>
            <a:ext cx="4958656" cy="824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 -o mandelbrot 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mandelbrot.c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–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lm</a:t>
            </a:r>
            <a:endParaRPr lang="en-US" sz="1333" dirty="0">
              <a:solidFill>
                <a:srgbClr val="BDA189"/>
              </a:solidFill>
              <a:highlight>
                <a:srgbClr val="2E303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25"/>
              </a:lnSpc>
            </a:pP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-o julia 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julia.c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–</a:t>
            </a: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lm</a:t>
            </a:r>
            <a:endParaRPr lang="en-US" sz="1333" dirty="0">
              <a:solidFill>
                <a:srgbClr val="BDA189"/>
              </a:solidFill>
              <a:highlight>
                <a:srgbClr val="2E303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25"/>
              </a:lnSpc>
            </a:pPr>
            <a:r>
              <a:rPr lang="en-US" sz="1333" dirty="0" err="1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</a:t>
            </a:r>
            <a:r>
              <a:rPr lang="en-US" sz="1333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-o tricorn tricorn.c -lm</a:t>
            </a:r>
            <a:endParaRPr lang="en-US" sz="1333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460401"/>
            <a:ext cx="5285085" cy="5285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404664"/>
            <a:ext cx="7315200" cy="925996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Output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628801"/>
            <a:ext cx="8375600" cy="214055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Output file: </a:t>
            </a:r>
            <a:r>
              <a:rPr lang="en-IN" dirty="0"/>
              <a:t>mandelbrot.txt</a:t>
            </a:r>
          </a:p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Resolution:</a:t>
            </a:r>
            <a:r>
              <a:rPr lang="en-IN" dirty="0"/>
              <a:t> 420 × 236 pixels.</a:t>
            </a:r>
          </a:p>
          <a:p>
            <a:r>
              <a:rPr lang="en-IN" dirty="0"/>
              <a:t> “0”, inside Mandelbrot set, “1”, outside.</a:t>
            </a:r>
          </a:p>
          <a:p>
            <a:pPr marL="0" indent="0">
              <a:buNone/>
            </a:pP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263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7"/>
            <a:ext cx="8001456" cy="93807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Other Fractals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628801"/>
            <a:ext cx="8629600" cy="3539527"/>
          </a:xfrm>
        </p:spPr>
        <p:txBody>
          <a:bodyPr>
            <a:normAutofit fontScale="92500"/>
          </a:bodyPr>
          <a:lstStyle/>
          <a:p>
            <a:r>
              <a:rPr lang="en-IN" dirty="0"/>
              <a:t>Experimented with:</a:t>
            </a:r>
          </a:p>
          <a:p>
            <a:pPr lvl="1"/>
            <a:r>
              <a:rPr lang="en-IN" b="1" dirty="0"/>
              <a:t>Julia Set </a:t>
            </a:r>
            <a:r>
              <a:rPr lang="en-IN" dirty="0"/>
              <a:t>→ zn+1=zn2+kz_{n+1} = z_n^2 + kzn+1​=zn2​+k</a:t>
            </a:r>
          </a:p>
          <a:p>
            <a:pPr lvl="1"/>
            <a:r>
              <a:rPr lang="en-IN" sz="2200" dirty="0" err="1">
                <a:latin typeface="Arial Black" panose="020B0A04020102020204" pitchFamily="34" charset="0"/>
              </a:rPr>
              <a:t>Tricorn</a:t>
            </a:r>
            <a:r>
              <a:rPr lang="en-IN" sz="2200" dirty="0">
                <a:latin typeface="Arial Black" panose="020B0A04020102020204" pitchFamily="34" charset="0"/>
              </a:rPr>
              <a:t> Set </a:t>
            </a:r>
            <a:r>
              <a:rPr lang="en-IN" dirty="0"/>
              <a:t>→ zn+1=znˉ2+cz_{n+1} = \bar{</a:t>
            </a:r>
            <a:r>
              <a:rPr lang="en-IN" dirty="0" err="1"/>
              <a:t>z_n</a:t>
            </a:r>
            <a:r>
              <a:rPr lang="en-IN" dirty="0"/>
              <a:t>}^2 + czn+1​=</a:t>
            </a:r>
            <a:r>
              <a:rPr lang="en-IN" dirty="0" err="1"/>
              <a:t>zn</a:t>
            </a:r>
            <a:r>
              <a:rPr lang="en-IN" dirty="0"/>
              <a:t>​ˉ​2+c</a:t>
            </a:r>
          </a:p>
          <a:p>
            <a:r>
              <a:rPr lang="en-IN" dirty="0"/>
              <a:t>Observed distinct fractal patterns.</a:t>
            </a:r>
          </a:p>
          <a:p>
            <a:r>
              <a:rPr lang="en-IN" dirty="0"/>
              <a:t>Demonstrated flexibility of code for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45390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71203"/>
            <a:ext cx="862419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and Tricorn: Fascinating Variants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634332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Sets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61492" y="21777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Julia set uses the same quadratic iteration but with a crucial difference: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021807"/>
            <a:ext cx="5203924" cy="32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endParaRPr lang="en-US" sz="166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021807"/>
            <a:ext cx="5203924" cy="3277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61492" y="3588743"/>
            <a:ext cx="520392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Here,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a fixed complex constant whilst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equals the pixel coordinate. Different values of </a:t>
            </a:r>
            <a:r>
              <a:rPr lang="en-US" sz="1458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produce dramatically different fractal shapes—from connected dragons to scattered dust.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6332935" y="1634332"/>
            <a:ext cx="3402211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Tricorn (Mandelbar)</a:t>
            </a:r>
            <a:endParaRPr lang="en-US" sz="2208" dirty="0"/>
          </a:p>
        </p:txBody>
      </p:sp>
      <p:sp>
        <p:nvSpPr>
          <p:cNvPr id="9" name="Text 6"/>
          <p:cNvSpPr/>
          <p:nvPr/>
        </p:nvSpPr>
        <p:spPr>
          <a:xfrm>
            <a:off x="6332935" y="21777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variant introduces the complex conjugate, creating unique symmetry: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6332935" y="3021807"/>
            <a:ext cx="5203924" cy="32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endParaRPr lang="en-US" sz="1667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35" y="3021807"/>
            <a:ext cx="5203924" cy="3277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32935" y="3588742"/>
            <a:ext cx="520392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conjugate operation reflects points across the real axis, generating distinctive heart-shaped features and altered self-similarity patterns.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661492" y="5181105"/>
            <a:ext cx="10869018" cy="1105594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3" y="5474196"/>
            <a:ext cx="236240" cy="1890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75755" y="5417344"/>
            <a:ext cx="100657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Escape condition:</a:t>
            </a:r>
            <a:r>
              <a:rPr lang="en-US" sz="1458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all three sets, we test whether </a:t>
            </a:r>
            <a:r>
              <a:rPr lang="en-US" sz="1458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|z| &gt; 2</a:t>
            </a:r>
            <a:r>
              <a:rPr lang="en-US" sz="1458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If this occurs before MAX_ITER iterations, the point escapes. Otherwise, it belongs to the set's interior .</a:t>
            </a:r>
            <a:endParaRPr lang="en-US" sz="1458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lia_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792480"/>
            <a:ext cx="4114800" cy="2743200"/>
          </a:xfrm>
          <a:prstGeom prst="rect">
            <a:avLst/>
          </a:prstGeom>
        </p:spPr>
      </p:pic>
      <p:pic>
        <p:nvPicPr>
          <p:cNvPr id="3" name="Picture 2" descr="julia_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79248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9761" y="182880"/>
            <a:ext cx="14123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/>
              <a:t>Results: Julia</a:t>
            </a:r>
          </a:p>
        </p:txBody>
      </p:sp>
      <p:pic>
        <p:nvPicPr>
          <p:cNvPr id="5" name="Picture 4" descr="tricor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677920"/>
            <a:ext cx="4495800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EFBA4-8D0E-B3E2-165F-3DE77A7177E2}"/>
              </a:ext>
            </a:extLst>
          </p:cNvPr>
          <p:cNvSpPr txBox="1"/>
          <p:nvPr/>
        </p:nvSpPr>
        <p:spPr>
          <a:xfrm>
            <a:off x="1889760" y="3677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Results: Tricorn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4" y="332656"/>
            <a:ext cx="7315200" cy="925996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Testing &amp; 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556793"/>
            <a:ext cx="7858328" cy="266429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Verified for different resolutions (400×400, 800×800).</a:t>
            </a:r>
          </a:p>
          <a:p>
            <a:r>
              <a:rPr lang="en-GB" dirty="0"/>
              <a:t>Tested with varying MAX_ITER values.</a:t>
            </a:r>
          </a:p>
          <a:p>
            <a:r>
              <a:rPr lang="en-GB" dirty="0"/>
              <a:t>Fixed:</a:t>
            </a:r>
          </a:p>
          <a:p>
            <a:r>
              <a:rPr lang="en-GB" dirty="0"/>
              <a:t>Overflow of complex numbers.</a:t>
            </a:r>
          </a:p>
          <a:p>
            <a:r>
              <a:rPr lang="en-GB" dirty="0"/>
              <a:t>File writing errors.</a:t>
            </a:r>
          </a:p>
          <a:p>
            <a:r>
              <a:rPr lang="en-GB" dirty="0"/>
              <a:t>Result validation with expected fractal shape.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866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260648"/>
            <a:ext cx="7315200" cy="853988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484785"/>
            <a:ext cx="7315200" cy="3539527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Conclusion: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Project achieved accurate fractal generation.</a:t>
            </a:r>
          </a:p>
          <a:p>
            <a:r>
              <a:rPr lang="en-GB" dirty="0"/>
              <a:t>Showed mathematical and programming integration.</a:t>
            </a:r>
          </a:p>
          <a:p>
            <a:pPr marL="45720" indent="0">
              <a:buNone/>
            </a:pP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Scope: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Zoom &amp; interactive GUI.</a:t>
            </a:r>
          </a:p>
          <a:p>
            <a:r>
              <a:rPr lang="en-GB" dirty="0"/>
              <a:t>Parallel GPU rendering.</a:t>
            </a:r>
          </a:p>
          <a:p>
            <a:r>
              <a:rPr lang="en-GB" dirty="0"/>
              <a:t>Real-time fractal animation.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92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332657"/>
            <a:ext cx="7315200" cy="938073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Results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628801"/>
            <a:ext cx="7315200" cy="28083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Successfully visualized Mandelbrot fractal.</a:t>
            </a:r>
          </a:p>
          <a:p>
            <a:r>
              <a:rPr lang="en-GB" dirty="0"/>
              <a:t>Observed:</a:t>
            </a:r>
          </a:p>
          <a:p>
            <a:pPr lvl="1"/>
            <a:r>
              <a:rPr lang="en-GB" sz="2000" dirty="0"/>
              <a:t>Infinite self-similarity.</a:t>
            </a:r>
          </a:p>
          <a:p>
            <a:pPr lvl="1"/>
            <a:r>
              <a:rPr lang="en-GB" sz="2000" dirty="0"/>
              <a:t>Complex boundary structures.</a:t>
            </a:r>
          </a:p>
          <a:p>
            <a:pPr lvl="1"/>
            <a:r>
              <a:rPr lang="en-GB" sz="2000" dirty="0"/>
              <a:t>Dependence on iteration depth</a:t>
            </a:r>
            <a:r>
              <a:rPr lang="en-GB" dirty="0"/>
              <a:t>.</a:t>
            </a:r>
          </a:p>
          <a:p>
            <a:r>
              <a:rPr lang="en-GB" dirty="0"/>
              <a:t>Demonstrated link between math and art.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136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Wikipedia: Plotting algorithms for the Mandelbrot set</a:t>
            </a:r>
          </a:p>
          <a:p>
            <a:r>
              <a:t>2. LibreTexts: Julia and fractals</a:t>
            </a:r>
          </a:p>
          <a:p>
            <a:r>
              <a:t>3. Project notes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7402" y="429790"/>
            <a:ext cx="3992880" cy="7171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Fractals</a:t>
            </a:r>
            <a:endParaRPr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18F7A-3424-8FF8-1251-BCAF1FED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9673"/>
            <a:ext cx="4897120" cy="5468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CE6DD-0F70-BA25-F115-789772E69C26}"/>
              </a:ext>
            </a:extLst>
          </p:cNvPr>
          <p:cNvSpPr txBox="1"/>
          <p:nvPr/>
        </p:nvSpPr>
        <p:spPr>
          <a:xfrm>
            <a:off x="5750560" y="12545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Fractals are infinitely complex patterns that are self-similar across different scales. They are created by repeating a simple process over and over in an ongoing feedback loop.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A1FF1-0AFB-C5EB-3F01-D5FE53AFF4C6}"/>
              </a:ext>
            </a:extLst>
          </p:cNvPr>
          <p:cNvSpPr txBox="1"/>
          <p:nvPr/>
        </p:nvSpPr>
        <p:spPr>
          <a:xfrm>
            <a:off x="5750560" y="232837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Fractals are infinitely complex patterns that are self-similar across different scales. They are created by repeating a simple process over and over in an ongoing feedback loop.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3F550-7ABE-01D3-CCBC-E61CE8F7D301}"/>
              </a:ext>
            </a:extLst>
          </p:cNvPr>
          <p:cNvSpPr txBox="1"/>
          <p:nvPr/>
        </p:nvSpPr>
        <p:spPr>
          <a:xfrm>
            <a:off x="5750560" y="35746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Key Properties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32BC-7BB7-2157-C358-7FFB69AC738E}"/>
              </a:ext>
            </a:extLst>
          </p:cNvPr>
          <p:cNvSpPr txBox="1"/>
          <p:nvPr/>
        </p:nvSpPr>
        <p:spPr>
          <a:xfrm>
            <a:off x="5913122" y="418175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Self-similarity: Patterns repeat at every scale</a:t>
            </a:r>
            <a:br>
              <a:rPr lang="en-US" dirty="0"/>
            </a:br>
            <a:r>
              <a:rPr lang="en-US" dirty="0"/>
              <a:t>• Infinite detail: Zooming reveals endless complexity</a:t>
            </a:r>
            <a:br>
              <a:rPr lang="en-US" dirty="0"/>
            </a:br>
            <a:r>
              <a:rPr lang="en-US" dirty="0"/>
              <a:t>• Generated from simple equations</a:t>
            </a:r>
            <a:br>
              <a:rPr lang="en-US" dirty="0"/>
            </a:br>
            <a:r>
              <a:rPr lang="en-US" dirty="0"/>
              <a:t>• Appears throughout nature and mathematics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19700" y="510581"/>
            <a:ext cx="6324600" cy="115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Mathematical Foundation: The Mandelbrot Set</a:t>
            </a:r>
            <a:endParaRPr lang="en-US" sz="3625" dirty="0"/>
          </a:p>
        </p:txBody>
      </p:sp>
      <p:sp>
        <p:nvSpPr>
          <p:cNvPr id="4" name="Shape 1"/>
          <p:cNvSpPr/>
          <p:nvPr/>
        </p:nvSpPr>
        <p:spPr>
          <a:xfrm>
            <a:off x="5219700" y="1944688"/>
            <a:ext cx="6324600" cy="2152055"/>
          </a:xfrm>
          <a:prstGeom prst="roundRect">
            <a:avLst>
              <a:gd name="adj" fmla="val 129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5404744" y="2129731"/>
            <a:ext cx="2313483" cy="28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Iteration Rule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5404744" y="2529980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 each point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the complex plane, we iterate: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5404744" y="3060204"/>
            <a:ext cx="5954514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endParaRPr lang="en-US" sz="16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44" y="3060204"/>
            <a:ext cx="5954514" cy="3212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04744" y="3615631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Starting condition: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 = 0</a:t>
            </a:r>
            <a:endParaRPr lang="en-US" sz="1417" dirty="0"/>
          </a:p>
        </p:txBody>
      </p:sp>
      <p:sp>
        <p:nvSpPr>
          <p:cNvPr id="10" name="Shape 6"/>
          <p:cNvSpPr/>
          <p:nvPr/>
        </p:nvSpPr>
        <p:spPr>
          <a:xfrm>
            <a:off x="5219700" y="4281785"/>
            <a:ext cx="6324600" cy="2065635"/>
          </a:xfrm>
          <a:prstGeom prst="roundRect">
            <a:avLst>
              <a:gd name="adj" fmla="val 1344"/>
            </a:avLst>
          </a:prstGeom>
          <a:solidFill>
            <a:srgbClr val="404245"/>
          </a:solidFill>
          <a:ln/>
        </p:spPr>
      </p:sp>
      <p:sp>
        <p:nvSpPr>
          <p:cNvPr id="11" name="Text 7"/>
          <p:cNvSpPr/>
          <p:nvPr/>
        </p:nvSpPr>
        <p:spPr>
          <a:xfrm>
            <a:off x="5404744" y="4466829"/>
            <a:ext cx="2357041" cy="28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Escape Criterion</a:t>
            </a:r>
            <a:endParaRPr lang="en-US" sz="1792" dirty="0"/>
          </a:p>
        </p:txBody>
      </p:sp>
      <p:sp>
        <p:nvSpPr>
          <p:cNvPr id="12" name="Text 8"/>
          <p:cNvSpPr/>
          <p:nvPr/>
        </p:nvSpPr>
        <p:spPr>
          <a:xfrm>
            <a:off x="5404744" y="4867077"/>
            <a:ext cx="5954514" cy="888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point belongs to the Mandelbrot set if its orbit remains bounded—meaning </a:t>
            </a:r>
            <a:r>
              <a:rPr lang="en-US" sz="1417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|z_n|</a:t>
            </a: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never exceeds 2, no matter how many iterations we perform.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5404744" y="5866309"/>
            <a:ext cx="5954514" cy="296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Points that escape yield beautiful boundary patterns.</a:t>
            </a:r>
            <a:endParaRPr lang="en-US" sz="1417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90243-5622-0B61-45CF-C3E1B912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03"/>
          <a:stretch>
            <a:fillRect/>
          </a:stretch>
        </p:blipFill>
        <p:spPr>
          <a:xfrm>
            <a:off x="0" y="0"/>
            <a:ext cx="50346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7B850-2E49-E585-0482-53A168D34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A2987E-031D-E8D7-57BF-460D6F9D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85116"/>
            <a:ext cx="9428480" cy="670242"/>
          </a:xfrm>
        </p:spPr>
        <p:txBody>
          <a:bodyPr>
            <a:normAutofit fontScale="90000"/>
          </a:bodyPr>
          <a:lstStyle/>
          <a:p>
            <a:r>
              <a:rPr dirty="0"/>
              <a:t>Math (Mandelbrot)</a:t>
            </a:r>
          </a:p>
        </p:txBody>
      </p:sp>
    </p:spTree>
    <p:extLst>
      <p:ext uri="{BB962C8B-B14F-4D97-AF65-F5344CB8AC3E}">
        <p14:creationId xmlns:p14="http://schemas.microsoft.com/office/powerpoint/2010/main" val="275305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A1BF6-870E-3CDF-13A8-B71F3C48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8705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2860C-8DF5-F6C8-7CF5-EE409C342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4896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2D90E-CFA4-E850-68B8-2A38D67D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166018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275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982</Words>
  <Application>Microsoft Office PowerPoint</Application>
  <PresentationFormat>Widescreen</PresentationFormat>
  <Paragraphs>126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Algerian</vt:lpstr>
      <vt:lpstr>Arial</vt:lpstr>
      <vt:lpstr>Arial Black</vt:lpstr>
      <vt:lpstr>Calibri</vt:lpstr>
      <vt:lpstr>Consolas</vt:lpstr>
      <vt:lpstr>Manrope</vt:lpstr>
      <vt:lpstr>Prata</vt:lpstr>
      <vt:lpstr>Office Theme</vt:lpstr>
      <vt:lpstr>           Motilal Nehru National Institute of Technology, Allahabad  Project on FRACTALS  Course: MCA I Semester – Programming and Problem Solving </vt:lpstr>
      <vt:lpstr>Team Members:</vt:lpstr>
      <vt:lpstr>PowerPoint Presentation</vt:lpstr>
      <vt:lpstr>Fractals</vt:lpstr>
      <vt:lpstr>PowerPoint Presentation</vt:lpstr>
      <vt:lpstr>Math (Mandelbrot)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Generation</vt:lpstr>
      <vt:lpstr>Other Fractals (Extension)</vt:lpstr>
      <vt:lpstr>PowerPoint Presentation</vt:lpstr>
      <vt:lpstr>PowerPoint Presentation</vt:lpstr>
      <vt:lpstr>Testing &amp; Debugging</vt:lpstr>
      <vt:lpstr>Conclusion &amp; Future Scope</vt:lpstr>
      <vt:lpstr>Results &amp; Analysis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>generated using python-pptx</dc:description>
  <cp:lastModifiedBy>SMRUTI RANJAN BEHERA</cp:lastModifiedBy>
  <cp:revision>2</cp:revision>
  <dcterms:created xsi:type="dcterms:W3CDTF">2013-01-27T09:14:16Z</dcterms:created>
  <dcterms:modified xsi:type="dcterms:W3CDTF">2025-11-10T20:15:28Z</dcterms:modified>
  <cp:category/>
</cp:coreProperties>
</file>